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17"/>
  </p:notesMasterIdLst>
  <p:sldIdLst>
    <p:sldId id="256" r:id="rId3"/>
    <p:sldId id="257" r:id="rId4"/>
    <p:sldId id="266" r:id="rId5"/>
    <p:sldId id="259" r:id="rId6"/>
    <p:sldId id="260" r:id="rId7"/>
    <p:sldId id="270" r:id="rId8"/>
    <p:sldId id="271" r:id="rId9"/>
    <p:sldId id="272" r:id="rId10"/>
    <p:sldId id="273" r:id="rId11"/>
    <p:sldId id="262" r:id="rId12"/>
    <p:sldId id="264" r:id="rId13"/>
    <p:sldId id="265" r:id="rId14"/>
    <p:sldId id="269" r:id="rId15"/>
    <p:sldId id="263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09B8B3-1B47-A93B-4769-1E6374DB87CA}" name="Kleijn, TG (path)" initials="KT(" userId="Kleijn, TG (path)" providerId="None"/>
  <p188:author id="{53D389DC-5EB0-3A9C-D30B-FF46C27F4AB6}" name="Gwen Dackus" initials="GD" userId="tFcdEeE2XsyAQuLkrtdy6vajIUkZLCZlvjSvfgnMrq8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3421B-210D-4CC8-9E9D-ADBA0FA704F1}" v="416" dt="2024-04-09T11:15:45.933"/>
    <p1510:client id="{4DC1CDCB-41BA-403B-9DB7-FB92D5545FC9}" v="137" dt="2024-04-09T11:20:10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0" autoAdjust="0"/>
    <p:restoredTop sz="67588" autoAdjust="0"/>
  </p:normalViewPr>
  <p:slideViewPr>
    <p:cSldViewPr snapToGrid="0">
      <p:cViewPr varScale="1">
        <p:scale>
          <a:sx n="68" d="100"/>
          <a:sy n="68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ja Langeberg" clId="Web-{1D03421B-210D-4CC8-9E9D-ADBA0FA704F1}"/>
    <pc:docChg chg="modSld">
      <pc:chgData name="Natasja Langeberg" userId="" providerId="" clId="Web-{1D03421B-210D-4CC8-9E9D-ADBA0FA704F1}" dt="2024-04-09T11:15:45.433" v="221" actId="20577"/>
      <pc:docMkLst>
        <pc:docMk/>
      </pc:docMkLst>
      <pc:sldChg chg="addSp modSp">
        <pc:chgData name="Natasja Langeberg" userId="" providerId="" clId="Web-{1D03421B-210D-4CC8-9E9D-ADBA0FA704F1}" dt="2024-04-09T11:08:51.719" v="3" actId="1076"/>
        <pc:sldMkLst>
          <pc:docMk/>
          <pc:sldMk cId="4273889848" sldId="262"/>
        </pc:sldMkLst>
        <pc:picChg chg="add mod">
          <ac:chgData name="Natasja Langeberg" userId="" providerId="" clId="Web-{1D03421B-210D-4CC8-9E9D-ADBA0FA704F1}" dt="2024-04-09T11:08:51.719" v="3" actId="1076"/>
          <ac:picMkLst>
            <pc:docMk/>
            <pc:sldMk cId="4273889848" sldId="262"/>
            <ac:picMk id="5" creationId="{2FF1EE9C-6BEF-EFD3-8EAF-7EB9C56EB6A8}"/>
          </ac:picMkLst>
        </pc:picChg>
      </pc:sldChg>
      <pc:sldChg chg="addSp modSp">
        <pc:chgData name="Natasja Langeberg" userId="" providerId="" clId="Web-{1D03421B-210D-4CC8-9E9D-ADBA0FA704F1}" dt="2024-04-09T11:08:58" v="4" actId="1076"/>
        <pc:sldMkLst>
          <pc:docMk/>
          <pc:sldMk cId="3204480091" sldId="264"/>
        </pc:sldMkLst>
        <pc:picChg chg="add mod">
          <ac:chgData name="Natasja Langeberg" userId="" providerId="" clId="Web-{1D03421B-210D-4CC8-9E9D-ADBA0FA704F1}" dt="2024-04-09T11:08:58" v="4" actId="1076"/>
          <ac:picMkLst>
            <pc:docMk/>
            <pc:sldMk cId="3204480091" sldId="264"/>
            <ac:picMk id="2" creationId="{69E9B157-FF2B-C07B-6555-A4A8D2C91C14}"/>
          </ac:picMkLst>
        </pc:picChg>
      </pc:sldChg>
      <pc:sldChg chg="addSp modSp">
        <pc:chgData name="Natasja Langeberg" userId="" providerId="" clId="Web-{1D03421B-210D-4CC8-9E9D-ADBA0FA704F1}" dt="2024-04-09T11:15:45.433" v="221" actId="20577"/>
        <pc:sldMkLst>
          <pc:docMk/>
          <pc:sldMk cId="2961063649" sldId="265"/>
        </pc:sldMkLst>
        <pc:spChg chg="add mod">
          <ac:chgData name="Natasja Langeberg" userId="" providerId="" clId="Web-{1D03421B-210D-4CC8-9E9D-ADBA0FA704F1}" dt="2024-04-09T11:15:45.433" v="221" actId="20577"/>
          <ac:spMkLst>
            <pc:docMk/>
            <pc:sldMk cId="2961063649" sldId="265"/>
            <ac:spMk id="2" creationId="{43CEE1BF-6989-F50E-0B92-65EBC26D51FD}"/>
          </ac:spMkLst>
        </pc:spChg>
      </pc:sldChg>
    </pc:docChg>
  </pc:docChgLst>
  <pc:docChgLst>
    <pc:chgData name="Natasja Langeberg" clId="Web-{4DC1CDCB-41BA-403B-9DB7-FB92D5545FC9}"/>
    <pc:docChg chg="modSld">
      <pc:chgData name="Natasja Langeberg" userId="" providerId="" clId="Web-{4DC1CDCB-41BA-403B-9DB7-FB92D5545FC9}" dt="2024-04-09T11:20:10.258" v="86" actId="20577"/>
      <pc:docMkLst>
        <pc:docMk/>
      </pc:docMkLst>
      <pc:sldChg chg="modSp">
        <pc:chgData name="Natasja Langeberg" userId="" providerId="" clId="Web-{4DC1CDCB-41BA-403B-9DB7-FB92D5545FC9}" dt="2024-04-09T11:20:10.258" v="86" actId="20577"/>
        <pc:sldMkLst>
          <pc:docMk/>
          <pc:sldMk cId="2961063649" sldId="265"/>
        </pc:sldMkLst>
        <pc:spChg chg="mod">
          <ac:chgData name="Natasja Langeberg" userId="" providerId="" clId="Web-{4DC1CDCB-41BA-403B-9DB7-FB92D5545FC9}" dt="2024-04-09T11:20:10.258" v="86" actId="20577"/>
          <ac:spMkLst>
            <pc:docMk/>
            <pc:sldMk cId="2961063649" sldId="265"/>
            <ac:spMk id="2" creationId="{43CEE1BF-6989-F50E-0B92-65EBC26D51F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5CC0F-5B48-44B6-AE6F-567E6380DF68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64A6C-59A6-4313-A06A-23EF4D8C8DD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55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638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1294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375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0178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7746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Vorig jaar hadden we heel veel nieuwe bestuursleden.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858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872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8535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none" dirty="0">
                <a:ea typeface="Calibri" panose="020F0502020204030204"/>
                <a:cs typeface="Calibri" panose="020F0502020204030204"/>
              </a:rPr>
              <a:t>Vergaderingen:</a:t>
            </a:r>
          </a:p>
          <a:p>
            <a:r>
              <a:rPr lang="nl-NL" dirty="0">
                <a:cs typeface="Calibri" panose="020F0502020204030204"/>
              </a:rPr>
              <a:t>- Bestuursvergaderingen (7x)</a:t>
            </a:r>
            <a:endParaRPr lang="en-US" dirty="0">
              <a:ea typeface="Calibri"/>
              <a:cs typeface="Calibri"/>
            </a:endParaRPr>
          </a:p>
          <a:p>
            <a:r>
              <a:rPr lang="nl-NL" dirty="0">
                <a:cs typeface="Calibri" panose="020F0502020204030204"/>
              </a:rPr>
              <a:t>- ALV (1x)</a:t>
            </a:r>
            <a:endParaRPr lang="nl-NL" dirty="0"/>
          </a:p>
          <a:p>
            <a:endParaRPr lang="nl-NL" dirty="0">
              <a:ea typeface="Calibri" panose="020F0502020204030204"/>
              <a:cs typeface="Calibri"/>
            </a:endParaRPr>
          </a:p>
          <a:p>
            <a:pPr marL="0" indent="0">
              <a:buNone/>
            </a:pPr>
            <a:r>
              <a:rPr lang="nl-NL" i="0" u="none" dirty="0">
                <a:ea typeface="+mn-lt"/>
                <a:cs typeface="+mn-lt"/>
              </a:rPr>
              <a:t>Nieuwsbrieven:</a:t>
            </a:r>
          </a:p>
          <a:p>
            <a:r>
              <a:rPr lang="nl-NL" dirty="0">
                <a:ea typeface="+mn-lt"/>
                <a:cs typeface="+mn-lt"/>
              </a:rPr>
              <a:t>- Nieuwsbrieven: januari, april, juli</a:t>
            </a:r>
            <a:endParaRPr lang="en-US" dirty="0">
              <a:ea typeface="+mn-lt"/>
              <a:cs typeface="+mn-lt"/>
            </a:endParaRPr>
          </a:p>
          <a:p>
            <a:r>
              <a:rPr lang="nl-NL" dirty="0">
                <a:ea typeface="+mn-lt"/>
                <a:cs typeface="+mn-lt"/>
              </a:rPr>
              <a:t>- Nieuwsberichten: september, november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1317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32706-DFF8-ECE7-49DD-1A0677420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8A0C0C8-398B-214C-1D57-C731AEE1AA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3C16419-BB0C-1AE5-8126-17AB5427B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ea typeface="Calibri" panose="020F0502020204030204"/>
              <a:cs typeface="Calibri"/>
            </a:endParaRPr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3075409-5016-86D3-E810-1E8073D5B3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0782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35653-390E-B1DF-3E54-D66832293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0EBCE79-0000-3B36-8807-7EA5CB506C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5D4056B-978D-674C-45BF-985D8A83B6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8FAFCC9-CADE-4547-14FF-631863F140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285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09EA9-9EA1-1A4D-131F-5ACA6DBF5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B056674-B22B-5FF8-4BAD-E92667E9BC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EB520C1-8539-9D5E-0618-0684B2CB4F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8266951-F4F5-2EC9-ECF9-444CD779EA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64A6C-59A6-4313-A06A-23EF4D8C8DDB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448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386F8-2B79-4D4D-91B8-7CD9AD58E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0D32AB9-C1CE-4980-AD2D-B9FB673FA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D3F17B-38DB-41A9-83DD-89DA97CA2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89AD2E-67DE-43B9-970D-80836233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A57213-27A4-4B2A-AC47-6B3276D1E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013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E1EA1-96C9-4CD5-AFD9-F07E6FDA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1E93821-5CFF-41EF-98CE-A5AC6FB20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9A2323-A514-4CE9-9117-9674CC733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A0A0A5-6BD5-4550-8715-BBFE3AC3A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B4C2EF-86DD-4A25-ABE3-747C35A2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90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E1DFCEA-A3B4-4442-9D33-AA3616805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BD92CF-C4DB-4302-A0B5-12F75472B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4019C9-6367-4104-9DF3-A07FC0CCD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6D9661-8E19-4AF6-BA85-03874C9F6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F1BF46-1C62-4F07-BFE8-8407FB24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7971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185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8974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91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4212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503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791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14648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3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D93AA-60AA-4863-B939-7CEFC2CEF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993833-7D63-43D0-A0E8-E70683ADA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5676D0-FBE4-4AFA-BBE0-8C6D1939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8C3E26-1805-4A39-AB55-A6FB14C2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DD16A7-8A0B-4B5A-849E-CA8D9C28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62556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6257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751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78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229DF-9639-45D9-AB34-D88CA532A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1DB96AE-393F-4D99-8CC1-B32F50DC1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2D41A0-1466-4C00-B455-53BC093DC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4BB938-1BF1-47B4-8C61-7178F4D6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2494EF-7476-41CA-A781-42DDF4EE0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91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DADD64-4052-4F63-9880-1DBFD531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FB8F60-3A5F-470F-A22A-9DE139FAB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117C9A1-41A5-4CA5-AFCA-C547077DE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2E5DA62-0E52-4726-AFB3-EC708845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D00F723-F4B3-49A9-B2C7-2A44659D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9B10D5-F308-484F-B9C3-88151117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29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F59C0-D29F-482F-9313-FDFE96404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0D8DA41-FF61-4E71-8EAA-20790BA63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2A50437-5D19-4B2C-AA03-75C7983C1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A5EF20E-7790-4D53-A145-02C6C6A02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CA56EE5-1141-4287-AF03-24139381A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FBD35D2-3283-444B-8CF2-FFD5423F9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7B3382B-D9F9-4C9E-BFE0-50AE52709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87905BD-28E9-47B6-8F02-2ADC7B7F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440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2570E-4409-420B-A652-64BB622B1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4DC94EF-1710-4AAB-9486-68B3C7BF1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1D34597-9E36-4391-B984-0E5C32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98FD17B-41E3-4BD2-9F75-C44E0E96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33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21C6763-2900-4298-B296-C9ADCBA9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80B2C5F-A747-4750-A5B9-45BC79047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17F4750-3590-4B73-B4D6-9F286FA63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606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DD527-5D62-4BED-8D2E-0F1A406F8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90F13E-7231-4F15-942E-94A2B2D91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0AC11E0-63C7-4A94-9E25-781A99A1E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016F67C-2109-4F16-9739-131C01EC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7E44FA4-2BC7-4F54-91D5-C58137F50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56E1B4-C214-4ADC-A6D6-84F3C6BF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400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AD1E4-DB5C-4658-86B4-FB74045A5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2AA187E-8504-4071-91A4-62886807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1DB382B-2186-445E-BEB6-383E1D5B5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626A2A-8270-40B7-AADC-3A448649D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29B00FA-5101-4745-8DFB-D54DA1BE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0355A9-1048-4742-AC40-4444B9F6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83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79451A9-470D-4DD2-ACCE-876652FC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2FB0CE9-441B-466F-9C2A-B7D41F232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D87AAF-2B5D-4E84-AD80-A4CAA5B49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33940-198A-4163-9FC0-3FAB531D08C1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0098CA-6793-46A6-AB74-7B8AF3CCD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4370D3-E324-4ED2-BB92-9AD2AF6DE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6423B-98D0-4EFB-B6DB-50FC70EFC6E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881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43CF5-4DB0-478D-8DD4-39BF5C632C10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8E28-4FE7-410E-8C7F-ACA14ECF22A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2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ontact@lpav.n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30FF7A-5841-42B8-B4D4-3F2DAD66D1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rgbClr val="0070C0"/>
                </a:solidFill>
              </a:rPr>
              <a:t>Algemene Leden Vergadering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F3221DA-227A-4932-AFE8-545A0E97B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l-NL" dirty="0">
              <a:ea typeface="Calibri"/>
              <a:cs typeface="Calibri"/>
            </a:endParaRPr>
          </a:p>
          <a:p>
            <a:r>
              <a:rPr lang="nl-NL" dirty="0">
                <a:solidFill>
                  <a:schemeClr val="bg1">
                    <a:lumMod val="50000"/>
                  </a:schemeClr>
                </a:solidFill>
              </a:rPr>
              <a:t>Vrijdag 12 april 2023</a:t>
            </a:r>
            <a:endParaRPr lang="nl-NL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r>
              <a:rPr lang="nl-NL" dirty="0">
                <a:solidFill>
                  <a:schemeClr val="bg1">
                    <a:lumMod val="50000"/>
                  </a:schemeClr>
                </a:solidFill>
                <a:ea typeface="Calibri"/>
                <a:cs typeface="Calibri"/>
              </a:rPr>
              <a:t>Veenendaal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1190A50-B16C-4792-AF19-73547B2FA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" y="0"/>
            <a:ext cx="112204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20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cs typeface="Calibri"/>
              </a:rPr>
              <a:t>Financieel overzicht 2023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16125851-FE7C-4AA4-ACC5-3848E6DAA455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  <p:pic>
        <p:nvPicPr>
          <p:cNvPr id="5" name="Picture 4" descr="A black background with green dots&#10;&#10;Description automatically generated">
            <a:extLst>
              <a:ext uri="{FF2B5EF4-FFF2-40B4-BE49-F238E27FC236}">
                <a16:creationId xmlns:a16="http://schemas.microsoft.com/office/drawing/2014/main" id="{2FF1EE9C-6BEF-EFD3-8EAF-7EB9C56EB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3023" y="1557337"/>
            <a:ext cx="85725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89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ECBFC7BC-693E-4634-848B-D0818648888F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D4E74C2D-9F57-406D-A542-1FF1D9612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739"/>
            <a:ext cx="10515600" cy="1325563"/>
          </a:xfrm>
        </p:spPr>
        <p:txBody>
          <a:bodyPr/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cs typeface="Calibri"/>
              </a:rPr>
              <a:t>Financieel overzicht 2023 - Balans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C284B40-43F8-4EE6-BFD0-AB51BAC10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pic>
        <p:nvPicPr>
          <p:cNvPr id="2" name="Picture 1" descr="A green arrow in a black background&#10;&#10;Description automatically generated">
            <a:extLst>
              <a:ext uri="{FF2B5EF4-FFF2-40B4-BE49-F238E27FC236}">
                <a16:creationId xmlns:a16="http://schemas.microsoft.com/office/drawing/2014/main" id="{69E9B157-FF2B-C07B-6555-A4A8D2C91C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617" y="2303008"/>
            <a:ext cx="85629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80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924C5E-48AB-4AD2-AD31-C25D0783E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>
              <a:cs typeface="Calibri"/>
            </a:endParaRPr>
          </a:p>
          <a:p>
            <a:pPr marL="0" indent="0">
              <a:buNone/>
            </a:pPr>
            <a:endParaRPr lang="nl-NL" dirty="0">
              <a:solidFill>
                <a:srgbClr val="000000"/>
              </a:solidFill>
              <a:highlight>
                <a:srgbClr val="FFFF00"/>
              </a:highlight>
              <a:cs typeface="Calibri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AD66A5C-CA70-450B-8C8E-EFFA0C887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7DBE5CA2-9B67-4981-B11B-9A94D9409FB0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00058E1B-A69C-4BE0-80C5-123D4C4DB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cs typeface="Calibri"/>
              </a:rPr>
              <a:t>Financieel overzicht 2023 - Toelichting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CEE1BF-6989-F50E-0B92-65EBC26D51FD}"/>
              </a:ext>
            </a:extLst>
          </p:cNvPr>
          <p:cNvSpPr txBox="1"/>
          <p:nvPr/>
        </p:nvSpPr>
        <p:spPr>
          <a:xfrm>
            <a:off x="885825" y="1710542"/>
            <a:ext cx="10293679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r>
              <a:rPr lang="en-US" sz="2400" dirty="0" err="1">
                <a:cs typeface="Calibri" panose="020F0502020204030204"/>
              </a:rPr>
              <a:t>Inkomsten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uit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contributie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betreft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zowel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nieuwe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leden</a:t>
            </a:r>
            <a:r>
              <a:rPr lang="en-US" sz="2400" dirty="0">
                <a:cs typeface="Calibri" panose="020F0502020204030204"/>
              </a:rPr>
              <a:t> 2023 </a:t>
            </a:r>
            <a:r>
              <a:rPr lang="en-US" sz="2400" dirty="0" err="1">
                <a:cs typeface="Calibri" panose="020F0502020204030204"/>
              </a:rPr>
              <a:t>als</a:t>
            </a:r>
            <a:r>
              <a:rPr lang="en-US" sz="2400" dirty="0">
                <a:cs typeface="Calibri" panose="020F0502020204030204"/>
              </a:rPr>
              <a:t> 2022.</a:t>
            </a:r>
          </a:p>
          <a:p>
            <a:pPr marL="285750" indent="-285750">
              <a:buFont typeface="Arial,Sans-Serif"/>
              <a:buChar char="•"/>
            </a:pPr>
            <a:endParaRPr lang="en-US" sz="2400" dirty="0"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en-US" sz="2400" dirty="0">
                <a:cs typeface="Calibri" panose="020F0502020204030204"/>
              </a:rPr>
              <a:t>Kosten </a:t>
            </a:r>
            <a:r>
              <a:rPr lang="en-US" sz="2400" dirty="0" err="1">
                <a:cs typeface="Calibri" panose="020F0502020204030204"/>
              </a:rPr>
              <a:t>zakelijk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bankieren</a:t>
            </a:r>
            <a:r>
              <a:rPr lang="en-US" sz="2400" dirty="0">
                <a:cs typeface="Calibri" panose="020F0502020204030204"/>
              </a:rPr>
              <a:t> significant </a:t>
            </a:r>
            <a:r>
              <a:rPr lang="en-US" sz="2400" dirty="0" err="1">
                <a:cs typeface="Calibri" panose="020F0502020204030204"/>
              </a:rPr>
              <a:t>toegenomen</a:t>
            </a:r>
            <a:r>
              <a:rPr lang="en-US" sz="2400" dirty="0">
                <a:cs typeface="Calibri" panose="020F0502020204030204"/>
              </a:rPr>
              <a:t> met name </a:t>
            </a:r>
            <a:r>
              <a:rPr lang="en-US" sz="2400" dirty="0" err="1">
                <a:cs typeface="Calibri" panose="020F0502020204030204"/>
              </a:rPr>
              <a:t>als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gevolg</a:t>
            </a:r>
            <a:r>
              <a:rPr lang="en-US" sz="2400" dirty="0">
                <a:cs typeface="Calibri" panose="020F0502020204030204"/>
              </a:rPr>
              <a:t> van het </a:t>
            </a:r>
            <a:r>
              <a:rPr lang="en-US" sz="2400" dirty="0" err="1">
                <a:cs typeface="Calibri" panose="020F0502020204030204"/>
              </a:rPr>
              <a:t>doorbereken</a:t>
            </a:r>
            <a:r>
              <a:rPr lang="en-US" sz="2400" dirty="0">
                <a:cs typeface="Calibri" panose="020F0502020204030204"/>
              </a:rPr>
              <a:t> van </a:t>
            </a:r>
            <a:r>
              <a:rPr lang="en-US" sz="2400" dirty="0" err="1">
                <a:cs typeface="Calibri" panose="020F0502020204030204"/>
              </a:rPr>
              <a:t>zogenaamde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klantonderzoekkosten</a:t>
            </a:r>
            <a:r>
              <a:rPr lang="en-US" sz="2400" dirty="0">
                <a:cs typeface="Calibri" panose="020F0502020204030204"/>
              </a:rPr>
              <a:t> (</a:t>
            </a:r>
            <a:r>
              <a:rPr lang="en-US" sz="2400" dirty="0" err="1">
                <a:cs typeface="Calibri" panose="020F0502020204030204"/>
              </a:rPr>
              <a:t>tegengaan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witwassen</a:t>
            </a:r>
            <a:r>
              <a:rPr lang="en-US" sz="2400" dirty="0">
                <a:cs typeface="Calibri" panose="020F0502020204030204"/>
              </a:rPr>
              <a:t>). </a:t>
            </a:r>
            <a:endParaRPr lang="en-US" dirty="0">
              <a:cs typeface="Calibri" panose="020F0502020204030204"/>
            </a:endParaRPr>
          </a:p>
          <a:p>
            <a:r>
              <a:rPr lang="en-US" sz="2400" dirty="0">
                <a:cs typeface="Calibri" panose="020F0502020204030204"/>
              </a:rPr>
              <a:t>    </a:t>
            </a:r>
            <a:r>
              <a:rPr lang="en-US" sz="2400" dirty="0" err="1">
                <a:cs typeface="Calibri" panose="020F0502020204030204"/>
              </a:rPr>
              <a:t>Overstapmogelijkheden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worden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heden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geinventariseerd</a:t>
            </a:r>
            <a:r>
              <a:rPr lang="en-US" sz="2400" dirty="0">
                <a:cs typeface="Calibri" panose="020F0502020204030204"/>
              </a:rPr>
              <a:t>.</a:t>
            </a:r>
            <a:endParaRPr lang="en-US" dirty="0"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endParaRPr lang="en-US" sz="2400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 panose="020F0502020204030204"/>
              </a:rPr>
              <a:t>Het </a:t>
            </a:r>
            <a:r>
              <a:rPr lang="en-US" sz="2400" dirty="0" err="1">
                <a:cs typeface="Calibri" panose="020F0502020204030204"/>
              </a:rPr>
              <a:t>overschot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aan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inkomsten</a:t>
            </a:r>
            <a:r>
              <a:rPr lang="en-US" sz="2400" dirty="0">
                <a:cs typeface="Calibri" panose="020F0502020204030204"/>
              </a:rPr>
              <a:t> met </a:t>
            </a:r>
            <a:r>
              <a:rPr lang="en-US" sz="2400" dirty="0" err="1">
                <a:cs typeface="Calibri" panose="020F0502020204030204"/>
              </a:rPr>
              <a:t>betrekking</a:t>
            </a:r>
            <a:r>
              <a:rPr lang="en-US" sz="2400" dirty="0">
                <a:cs typeface="Calibri" panose="020F0502020204030204"/>
              </a:rPr>
              <a:t> tot de DOO </a:t>
            </a:r>
            <a:r>
              <a:rPr lang="en-US" sz="2400" dirty="0" err="1">
                <a:cs typeface="Calibri" panose="020F0502020204030204"/>
              </a:rPr>
              <a:t>Duurzaamheid</a:t>
            </a:r>
            <a:r>
              <a:rPr lang="en-US" sz="2400" dirty="0">
                <a:cs typeface="Calibri" panose="020F0502020204030204"/>
              </a:rPr>
              <a:t> (ca 100 euro) </a:t>
            </a:r>
            <a:r>
              <a:rPr lang="en-US" sz="2400" dirty="0" err="1">
                <a:cs typeface="Calibri" panose="020F0502020204030204"/>
              </a:rPr>
              <a:t>werd</a:t>
            </a:r>
            <a:r>
              <a:rPr lang="en-US" sz="2400" dirty="0">
                <a:cs typeface="Calibri" panose="020F0502020204030204"/>
              </a:rPr>
              <a:t> in 2024 </a:t>
            </a:r>
            <a:r>
              <a:rPr lang="en-US" sz="2400" dirty="0" err="1">
                <a:cs typeface="Calibri" panose="020F0502020204030204"/>
              </a:rPr>
              <a:t>gedoneerd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aan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een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goed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doel</a:t>
            </a:r>
            <a:r>
              <a:rPr lang="en-US" sz="2400" dirty="0">
                <a:cs typeface="Calibri" panose="020F0502020204030204"/>
              </a:rPr>
              <a:t> (</a:t>
            </a:r>
            <a:r>
              <a:rPr lang="en-US" sz="2400" dirty="0" err="1">
                <a:cs typeface="Calibri" panose="020F0502020204030204"/>
              </a:rPr>
              <a:t>Adopteer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Regenwoud</a:t>
            </a:r>
            <a:r>
              <a:rPr lang="en-US" sz="2400" dirty="0">
                <a:cs typeface="Calibri" panose="020F0502020204030204"/>
              </a:rPr>
              <a:t>).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 panose="020F0502020204030204"/>
              </a:rPr>
              <a:t>De </a:t>
            </a:r>
            <a:r>
              <a:rPr lang="en-US" sz="2400" dirty="0" err="1">
                <a:cs typeface="Calibri" panose="020F0502020204030204"/>
              </a:rPr>
              <a:t>vermogensgroei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zal</a:t>
            </a:r>
            <a:r>
              <a:rPr lang="en-US" sz="2400" dirty="0">
                <a:cs typeface="Calibri" panose="020F0502020204030204"/>
              </a:rPr>
              <a:t> ten dele </a:t>
            </a:r>
            <a:r>
              <a:rPr lang="en-US" sz="2400" dirty="0" err="1">
                <a:cs typeface="Calibri" panose="020F0502020204030204"/>
              </a:rPr>
              <a:t>worden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aangewend</a:t>
            </a:r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 err="1">
                <a:cs typeface="Calibri" panose="020F0502020204030204"/>
              </a:rPr>
              <a:t>voor</a:t>
            </a:r>
            <a:r>
              <a:rPr lang="en-US" sz="2400" dirty="0">
                <a:cs typeface="Calibri" panose="020F0502020204030204"/>
              </a:rPr>
              <a:t> de </a:t>
            </a:r>
            <a:r>
              <a:rPr lang="en-US" sz="2400" dirty="0" err="1">
                <a:cs typeface="Calibri" panose="020F0502020204030204"/>
              </a:rPr>
              <a:t>lustrumviering</a:t>
            </a:r>
            <a:r>
              <a:rPr lang="en-US" sz="2400" dirty="0">
                <a:cs typeface="Calibri" panose="020F0502020204030204"/>
              </a:rPr>
              <a:t>  </a:t>
            </a:r>
            <a:r>
              <a:rPr lang="en-US" sz="2400" dirty="0" err="1">
                <a:cs typeface="Calibri" panose="020F0502020204030204"/>
              </a:rPr>
              <a:t>eind</a:t>
            </a:r>
            <a:r>
              <a:rPr lang="en-US" sz="2400" dirty="0">
                <a:cs typeface="Calibri" panose="020F0502020204030204"/>
              </a:rPr>
              <a:t> 2024.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063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52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Beleid voor 2024</a:t>
            </a:r>
            <a:endParaRPr lang="nl-NL" sz="2800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3672"/>
            <a:ext cx="10515600" cy="425191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buFont typeface="Arial"/>
              <a:buChar char="•"/>
            </a:pPr>
            <a:r>
              <a:rPr lang="nl-NL" dirty="0"/>
              <a:t>Voorjaarscursus tijdens de Week van de Pathologie: onderwerp GE</a:t>
            </a:r>
          </a:p>
          <a:p>
            <a:pPr>
              <a:buFont typeface="Arial"/>
              <a:buChar char="•"/>
            </a:pPr>
            <a:r>
              <a:rPr lang="nl-NL" dirty="0"/>
              <a:t>Organisatie lustrum, gecombineerd met een DOO (suggesties zijn welkom)</a:t>
            </a:r>
          </a:p>
          <a:p>
            <a:pPr>
              <a:buFont typeface="Arial"/>
              <a:buChar char="•"/>
            </a:pPr>
            <a:r>
              <a:rPr lang="nl-NL" dirty="0"/>
              <a:t>Inventarisatie jonge klaren via o.a. NVVP en DJS</a:t>
            </a:r>
          </a:p>
          <a:p>
            <a:pPr>
              <a:buFont typeface="Arial"/>
              <a:buChar char="•"/>
            </a:pPr>
            <a:r>
              <a:rPr lang="nl-NL" dirty="0"/>
              <a:t>Betrokkenheid bij </a:t>
            </a:r>
            <a:r>
              <a:rPr lang="nl-NL" dirty="0" err="1"/>
              <a:t>opleidingsgerelateerde</a:t>
            </a:r>
            <a:r>
              <a:rPr lang="nl-NL" dirty="0"/>
              <a:t> zaken (incl. opleidingsplan) via afgevaardigde in het </a:t>
            </a:r>
            <a:r>
              <a:rPr lang="nl-NL" dirty="0" err="1"/>
              <a:t>Concilium</a:t>
            </a:r>
            <a:r>
              <a:rPr lang="nl-NL" dirty="0"/>
              <a:t> </a:t>
            </a:r>
            <a:r>
              <a:rPr lang="nl-NL" dirty="0" err="1"/>
              <a:t>Pathologicum</a:t>
            </a:r>
            <a:endParaRPr lang="nl-NL" dirty="0"/>
          </a:p>
          <a:p>
            <a:pPr>
              <a:buFont typeface="Arial"/>
              <a:buChar char="•"/>
            </a:pPr>
            <a:r>
              <a:rPr lang="nl-NL" dirty="0" err="1"/>
              <a:t>Herstructuren</a:t>
            </a:r>
            <a:r>
              <a:rPr lang="nl-NL" dirty="0"/>
              <a:t> bestuur met samenvoeging OOR AMC en VUmc tot Amsterdam UMC</a:t>
            </a:r>
          </a:p>
          <a:p>
            <a:pPr>
              <a:buFont typeface="Arial"/>
              <a:buChar char="•"/>
            </a:pPr>
            <a:r>
              <a:rPr lang="nl-NL" dirty="0"/>
              <a:t>Deelname NVVP-</a:t>
            </a:r>
            <a:r>
              <a:rPr lang="nl-NL" dirty="0" err="1"/>
              <a:t>beleidsdag</a:t>
            </a:r>
            <a:r>
              <a:rPr lang="nl-NL" dirty="0"/>
              <a:t> 2024 door afgevaardigden</a:t>
            </a:r>
          </a:p>
          <a:p>
            <a:pPr>
              <a:buFont typeface="Arial"/>
              <a:buChar char="•"/>
            </a:pPr>
            <a:r>
              <a:rPr lang="nl-NL" dirty="0"/>
              <a:t>Per kwartaal 1 nieuwsbrief</a:t>
            </a:r>
          </a:p>
          <a:p>
            <a:pPr>
              <a:buFont typeface="Arial"/>
              <a:buChar char="•"/>
            </a:pP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4F5913E-774E-4503-9F64-FF4D3638BE79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5917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8000" b="1" dirty="0">
                <a:solidFill>
                  <a:srgbClr val="0070C0"/>
                </a:solidFill>
              </a:rPr>
              <a:t>Rondvraag </a:t>
            </a: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4970"/>
            <a:ext cx="10515600" cy="425191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Vragen of ideeën?</a:t>
            </a:r>
          </a:p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Wij zijn altijd bereikbaar via </a:t>
            </a:r>
            <a:r>
              <a:rPr lang="nl-NL" dirty="0">
                <a:hlinkClick r:id="rId2"/>
              </a:rPr>
              <a:t>contact@lpav.nl</a:t>
            </a:r>
            <a:r>
              <a:rPr lang="nl-NL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2CE7EDD-8E86-4332-8123-82575A56F732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C00A9D7-1955-438E-A080-712F080D03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" y="0"/>
            <a:ext cx="112204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46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685"/>
            <a:ext cx="10515600" cy="1325563"/>
          </a:xfrm>
        </p:spPr>
        <p:txBody>
          <a:bodyPr/>
          <a:lstStyle/>
          <a:p>
            <a:pPr algn="ctr"/>
            <a:r>
              <a:rPr lang="nl-NL" b="1" dirty="0">
                <a:solidFill>
                  <a:srgbClr val="0070C0"/>
                </a:solidFill>
              </a:rPr>
              <a:t>Agenda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5053"/>
            <a:ext cx="10515600" cy="42519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/>
              <a:t>Organogram bestuur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Jaarverslag 2023</a:t>
            </a:r>
          </a:p>
          <a:p>
            <a:pPr lvl="1"/>
            <a:r>
              <a:rPr lang="nl-NL" dirty="0">
                <a:ea typeface="Calibri"/>
                <a:cs typeface="Calibri"/>
              </a:rPr>
              <a:t>Afvaardigingen</a:t>
            </a:r>
          </a:p>
          <a:p>
            <a:pPr lvl="1"/>
            <a:r>
              <a:rPr lang="nl-NL" dirty="0">
                <a:ea typeface="Calibri"/>
                <a:cs typeface="Calibri"/>
              </a:rPr>
              <a:t>Vergaderingen, cursussen, nieuwsbrief </a:t>
            </a:r>
          </a:p>
          <a:p>
            <a:pPr lvl="1"/>
            <a:r>
              <a:rPr lang="nl-NL" dirty="0">
                <a:ea typeface="Calibri"/>
                <a:cs typeface="Calibri"/>
              </a:rPr>
              <a:t>Overige activiteiten</a:t>
            </a:r>
            <a:endParaRPr lang="nl-NL" dirty="0">
              <a:cs typeface="Calibri"/>
            </a:endParaRPr>
          </a:p>
          <a:p>
            <a:pPr lvl="1">
              <a:buFont typeface="Arial" panose="020F0302020204030204"/>
              <a:buChar char="•"/>
            </a:pPr>
            <a:r>
              <a:rPr lang="nl-NL" dirty="0"/>
              <a:t>Financiën 2023</a:t>
            </a:r>
            <a:endParaRPr lang="nl-NL" dirty="0">
              <a:ea typeface="Calibri"/>
              <a:cs typeface="Calibri"/>
            </a:endParaRPr>
          </a:p>
          <a:p>
            <a:pPr lvl="1">
              <a:buFont typeface="Arial" panose="020F0302020204030204"/>
              <a:buChar char="•"/>
            </a:pPr>
            <a:r>
              <a:rPr lang="nl-NL" dirty="0">
                <a:ea typeface="+mn-lt"/>
                <a:cs typeface="+mn-lt"/>
              </a:rPr>
              <a:t>Plannen 2024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Rondvraag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14AA8C1-69A5-4E99-94D3-64EB12276149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7854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080464" y="1386215"/>
            <a:ext cx="209282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Voorzitter </a:t>
            </a:r>
          </a:p>
          <a:p>
            <a:r>
              <a:rPr lang="nl-NL" dirty="0"/>
              <a:t>+ lid NVVP bestuur </a:t>
            </a:r>
            <a:r>
              <a:rPr lang="nl-NL" b="1" i="1" dirty="0"/>
              <a:t>Greta</a:t>
            </a:r>
            <a:r>
              <a:rPr lang="nl-NL" i="1" dirty="0"/>
              <a:t> (AUMC, loc VUmc)</a:t>
            </a:r>
            <a:endParaRPr lang="nl-NL" i="1" dirty="0">
              <a:cs typeface="Calibri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405834" y="1516020"/>
            <a:ext cx="179383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Penningmeester</a:t>
            </a:r>
          </a:p>
          <a:p>
            <a:r>
              <a:rPr lang="nl-NL" dirty="0"/>
              <a:t>+ lid </a:t>
            </a:r>
            <a:r>
              <a:rPr lang="nl-NL" dirty="0" err="1"/>
              <a:t>Concilium</a:t>
            </a:r>
            <a:endParaRPr lang="nl-NL" dirty="0"/>
          </a:p>
          <a:p>
            <a:r>
              <a:rPr lang="nl-NL" b="1" i="1" dirty="0"/>
              <a:t>Natasja</a:t>
            </a:r>
            <a:r>
              <a:rPr lang="nl-NL" i="1" dirty="0"/>
              <a:t> (LUMC)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14" t="35663" r="14109" b="33701"/>
          <a:stretch/>
        </p:blipFill>
        <p:spPr>
          <a:xfrm>
            <a:off x="8529205" y="6069208"/>
            <a:ext cx="3659454" cy="626639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10180" y="4428824"/>
            <a:ext cx="2160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Lid CKBU + lid DJS</a:t>
            </a:r>
          </a:p>
          <a:p>
            <a:r>
              <a:rPr lang="nl-NL" b="1" i="1" dirty="0"/>
              <a:t>Lisette </a:t>
            </a:r>
            <a:r>
              <a:rPr lang="nl-NL" i="1" dirty="0"/>
              <a:t>(AUMC, loc AMC)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264842" y="4428824"/>
            <a:ext cx="2160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 err="1"/>
              <a:t>Webmail</a:t>
            </a:r>
            <a:r>
              <a:rPr lang="nl-NL" dirty="0"/>
              <a:t> + website + nieuwsbrieven </a:t>
            </a:r>
            <a:r>
              <a:rPr lang="nl-NL" b="1" i="1" dirty="0" err="1">
                <a:solidFill>
                  <a:srgbClr val="00B0F0"/>
                </a:solidFill>
              </a:rPr>
              <a:t>Thahn</a:t>
            </a:r>
            <a:r>
              <a:rPr lang="nl-NL" b="1" i="1" dirty="0">
                <a:solidFill>
                  <a:srgbClr val="00B0F0"/>
                </a:solidFill>
              </a:rPr>
              <a:t>*</a:t>
            </a:r>
            <a:r>
              <a:rPr lang="nl-NL" i="1" dirty="0">
                <a:solidFill>
                  <a:srgbClr val="00B0F0"/>
                </a:solidFill>
              </a:rPr>
              <a:t> </a:t>
            </a:r>
            <a:r>
              <a:rPr lang="nl-NL" i="1" dirty="0"/>
              <a:t>(MUMC) (per 2024)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2761734" y="4428824"/>
            <a:ext cx="2160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Lid CBB </a:t>
            </a:r>
          </a:p>
          <a:p>
            <a:r>
              <a:rPr lang="nl-NL" b="1" i="1" dirty="0"/>
              <a:t>Daniëlle</a:t>
            </a:r>
            <a:r>
              <a:rPr lang="nl-NL" b="1" i="1" dirty="0">
                <a:solidFill>
                  <a:srgbClr val="00B0F0"/>
                </a:solidFill>
              </a:rPr>
              <a:t> </a:t>
            </a:r>
            <a:r>
              <a:rPr lang="nl-NL" i="1" dirty="0"/>
              <a:t>(EMC)</a:t>
            </a:r>
            <a:endParaRPr lang="nl-NL" i="1" dirty="0">
              <a:cs typeface="Calibri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5013288" y="4428824"/>
            <a:ext cx="2160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Lid </a:t>
            </a:r>
            <a:r>
              <a:rPr lang="nl-NL" dirty="0" err="1"/>
              <a:t>Concilium</a:t>
            </a:r>
            <a:r>
              <a:rPr lang="nl-NL" dirty="0"/>
              <a:t> + lid DJS (</a:t>
            </a:r>
            <a:r>
              <a:rPr lang="nl-NL" dirty="0" err="1"/>
              <a:t>plv</a:t>
            </a:r>
            <a:r>
              <a:rPr lang="nl-NL" dirty="0"/>
              <a:t>.)</a:t>
            </a:r>
            <a:endParaRPr lang="nl-NL" b="1" i="1" dirty="0"/>
          </a:p>
          <a:p>
            <a:r>
              <a:rPr lang="nl-NL" b="1" i="1" dirty="0"/>
              <a:t>Lieke</a:t>
            </a:r>
            <a:r>
              <a:rPr lang="nl-NL" i="1" dirty="0"/>
              <a:t> (</a:t>
            </a:r>
            <a:r>
              <a:rPr lang="nl-NL" i="1" dirty="0" err="1"/>
              <a:t>Radboudumc</a:t>
            </a:r>
            <a:r>
              <a:rPr lang="nl-NL" i="1" dirty="0"/>
              <a:t>)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9516396" y="4428824"/>
            <a:ext cx="2160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Lid CBN + lid geschillen commissie</a:t>
            </a:r>
          </a:p>
          <a:p>
            <a:r>
              <a:rPr lang="nl-NL" b="1" i="1" dirty="0"/>
              <a:t>Sebastiaan</a:t>
            </a:r>
            <a:r>
              <a:rPr lang="nl-NL" i="1" dirty="0">
                <a:solidFill>
                  <a:srgbClr val="00B0F0"/>
                </a:solidFill>
              </a:rPr>
              <a:t> </a:t>
            </a:r>
            <a:r>
              <a:rPr lang="nl-NL" i="1" dirty="0"/>
              <a:t>(UMCU)</a:t>
            </a:r>
          </a:p>
        </p:txBody>
      </p:sp>
      <p:cxnSp>
        <p:nvCxnSpPr>
          <p:cNvPr id="18" name="Rechte verbindingslijn 17"/>
          <p:cNvCxnSpPr>
            <a:cxnSpLocks/>
            <a:stCxn id="4" idx="2"/>
            <a:endCxn id="10" idx="0"/>
          </p:cNvCxnSpPr>
          <p:nvPr/>
        </p:nvCxnSpPr>
        <p:spPr>
          <a:xfrm flipH="1">
            <a:off x="3841734" y="2586544"/>
            <a:ext cx="2285142" cy="184228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>
            <a:cxnSpLocks/>
            <a:stCxn id="8" idx="0"/>
            <a:endCxn id="4" idx="2"/>
          </p:cNvCxnSpPr>
          <p:nvPr/>
        </p:nvCxnSpPr>
        <p:spPr>
          <a:xfrm flipV="1">
            <a:off x="1590180" y="2586544"/>
            <a:ext cx="4536696" cy="184228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>
            <a:cxnSpLocks/>
            <a:stCxn id="11" idx="0"/>
            <a:endCxn id="4" idx="2"/>
          </p:cNvCxnSpPr>
          <p:nvPr/>
        </p:nvCxnSpPr>
        <p:spPr>
          <a:xfrm flipV="1">
            <a:off x="6093288" y="2586544"/>
            <a:ext cx="33588" cy="184228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>
            <a:cxnSpLocks/>
            <a:stCxn id="4" idx="2"/>
            <a:endCxn id="9" idx="0"/>
          </p:cNvCxnSpPr>
          <p:nvPr/>
        </p:nvCxnSpPr>
        <p:spPr>
          <a:xfrm>
            <a:off x="6126876" y="2586544"/>
            <a:ext cx="2217966" cy="184228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>
            <a:cxnSpLocks/>
            <a:stCxn id="4" idx="2"/>
            <a:endCxn id="12" idx="0"/>
          </p:cNvCxnSpPr>
          <p:nvPr/>
        </p:nvCxnSpPr>
        <p:spPr>
          <a:xfrm>
            <a:off x="6126876" y="2586544"/>
            <a:ext cx="4469520" cy="184228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426B5A92-0E2A-4164-9007-7C7A1B53CDE0}"/>
              </a:ext>
            </a:extLst>
          </p:cNvPr>
          <p:cNvSpPr/>
          <p:nvPr/>
        </p:nvSpPr>
        <p:spPr>
          <a:xfrm>
            <a:off x="7197326" y="5653709"/>
            <a:ext cx="2485745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nl-NL" sz="1200" b="1" dirty="0">
                <a:solidFill>
                  <a:srgbClr val="00B0F0"/>
                </a:solidFill>
              </a:rPr>
              <a:t>*Nieuw bestuurslid sinds ALV 2023</a:t>
            </a:r>
            <a:endParaRPr lang="nl-NL" sz="1200" dirty="0">
              <a:solidFill>
                <a:srgbClr val="00B0F0"/>
              </a:solidFill>
              <a:cs typeface="Calibri"/>
            </a:endParaRP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C3564487-9AE5-4DA8-9944-9535D1307176}"/>
              </a:ext>
            </a:extLst>
          </p:cNvPr>
          <p:cNvSpPr txBox="1">
            <a:spLocks/>
          </p:cNvSpPr>
          <p:nvPr/>
        </p:nvSpPr>
        <p:spPr>
          <a:xfrm>
            <a:off x="838200" y="142453"/>
            <a:ext cx="10515600" cy="997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dirty="0">
              <a:solidFill>
                <a:srgbClr val="0070C0"/>
              </a:solidFill>
            </a:endParaRPr>
          </a:p>
          <a:p>
            <a:endParaRPr lang="nl-NL" dirty="0">
              <a:solidFill>
                <a:srgbClr val="0070C0"/>
              </a:solidFill>
            </a:endParaRPr>
          </a:p>
          <a:p>
            <a:br>
              <a:rPr lang="nl-NL" dirty="0"/>
            </a:br>
            <a:endParaRPr lang="nl-NL">
              <a:solidFill>
                <a:srgbClr val="0070C0"/>
              </a:solidFill>
              <a:cs typeface="Calibri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915C0A25-412C-414F-AAA7-BDE277EC4CD8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3E93A4C2-387A-4AF9-B0E9-A48208D7E941}"/>
              </a:ext>
            </a:extLst>
          </p:cNvPr>
          <p:cNvSpPr txBox="1">
            <a:spLocks/>
          </p:cNvSpPr>
          <p:nvPr/>
        </p:nvSpPr>
        <p:spPr>
          <a:xfrm>
            <a:off x="838200" y="114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rgbClr val="0070C0"/>
                </a:solidFill>
              </a:rPr>
              <a:t>Organogram bestuur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F94C98C-4B24-13BE-BF76-D140E323D393}"/>
              </a:ext>
            </a:extLst>
          </p:cNvPr>
          <p:cNvSpPr txBox="1"/>
          <p:nvPr/>
        </p:nvSpPr>
        <p:spPr>
          <a:xfrm>
            <a:off x="2070747" y="1663213"/>
            <a:ext cx="17771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dirty="0"/>
              <a:t>Secretaris</a:t>
            </a:r>
          </a:p>
          <a:p>
            <a:r>
              <a:rPr lang="nl-NL" b="1" i="1" dirty="0"/>
              <a:t>Kim</a:t>
            </a:r>
            <a:r>
              <a:rPr lang="nl-NL" i="1" dirty="0"/>
              <a:t> (UMCG)</a:t>
            </a:r>
          </a:p>
        </p:txBody>
      </p:sp>
      <p:cxnSp>
        <p:nvCxnSpPr>
          <p:cNvPr id="25" name="Rechte verbindingslijn 24">
            <a:extLst>
              <a:ext uri="{FF2B5EF4-FFF2-40B4-BE49-F238E27FC236}">
                <a16:creationId xmlns:a16="http://schemas.microsoft.com/office/drawing/2014/main" id="{9D7F00D4-756F-A719-69C2-234103BCDEC1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7173287" y="1977685"/>
            <a:ext cx="1232547" cy="869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>
            <a:extLst>
              <a:ext uri="{FF2B5EF4-FFF2-40B4-BE49-F238E27FC236}">
                <a16:creationId xmlns:a16="http://schemas.microsoft.com/office/drawing/2014/main" id="{37833D52-53CB-AF47-68A9-B50FA6417E06}"/>
              </a:ext>
            </a:extLst>
          </p:cNvPr>
          <p:cNvCxnSpPr>
            <a:cxnSpLocks/>
            <a:stCxn id="23" idx="3"/>
            <a:endCxn id="4" idx="1"/>
          </p:cNvCxnSpPr>
          <p:nvPr/>
        </p:nvCxnSpPr>
        <p:spPr>
          <a:xfrm>
            <a:off x="3847917" y="1986379"/>
            <a:ext cx="1232547" cy="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336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cs typeface="Calibri"/>
              </a:rPr>
              <a:t>We bedanken de volgende </a:t>
            </a:r>
            <a:br>
              <a:rPr lang="nl-NL" dirty="0">
                <a:latin typeface="Calibri"/>
              </a:rPr>
            </a:br>
            <a:r>
              <a:rPr lang="nl-NL" dirty="0">
                <a:solidFill>
                  <a:srgbClr val="0070C0"/>
                </a:solidFill>
                <a:latin typeface="Calibri"/>
                <a:cs typeface="Calibri"/>
              </a:rPr>
              <a:t>oud-bestuursleden voor hun inzet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5053"/>
            <a:ext cx="10515600" cy="42519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dirty="0"/>
              <a:t>Barry de Heus, MUMC Maastricht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2E6A360-EEED-43F3-976A-5B2F83CCB2BC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2283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3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Jaarverslag 2023</a:t>
            </a:r>
            <a:b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</a:b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Afvaardigingen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6914"/>
            <a:ext cx="10515600" cy="44257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971550" indent="-457200" algn="just"/>
            <a:endParaRPr lang="nl-NL" u="sng" dirty="0">
              <a:ea typeface="+mn-lt"/>
              <a:cs typeface="+mn-lt"/>
            </a:endParaRPr>
          </a:p>
          <a:p>
            <a:pPr marL="971550" indent="-457200"/>
            <a:r>
              <a:rPr lang="nl-NL" u="sng" dirty="0">
                <a:ea typeface="+mn-lt"/>
                <a:cs typeface="+mn-lt"/>
              </a:rPr>
              <a:t>PALGA</a:t>
            </a:r>
            <a:r>
              <a:rPr lang="nl-NL" dirty="0">
                <a:ea typeface="+mn-lt"/>
                <a:cs typeface="+mn-lt"/>
              </a:rPr>
              <a:t>: Mw. D. Seinstra (EMC) </a:t>
            </a:r>
          </a:p>
          <a:p>
            <a:pPr marL="1428750" lvl="1" indent="-457200"/>
            <a:r>
              <a:rPr lang="nl-NL" sz="1800" dirty="0">
                <a:solidFill>
                  <a:srgbClr val="00B0F0"/>
                </a:solidFill>
                <a:ea typeface="+mn-lt"/>
                <a:cs typeface="+mn-lt"/>
              </a:rPr>
              <a:t>Door herstructurering van PALGA komt de positie te vervallen per 2024</a:t>
            </a:r>
            <a:endParaRPr lang="nl-NL" sz="1800" dirty="0">
              <a:ea typeface="+mn-lt"/>
              <a:cs typeface="+mn-lt"/>
            </a:endParaRPr>
          </a:p>
          <a:p>
            <a:pPr marL="971550" indent="-457200"/>
            <a:r>
              <a:rPr lang="nl-NL" u="sng" dirty="0">
                <a:ea typeface="+mn-lt"/>
                <a:cs typeface="+mn-lt"/>
              </a:rPr>
              <a:t>ESP trainee </a:t>
            </a:r>
            <a:r>
              <a:rPr lang="nl-NL" u="sng" dirty="0" err="1">
                <a:ea typeface="+mn-lt"/>
                <a:cs typeface="+mn-lt"/>
              </a:rPr>
              <a:t>subcommittee</a:t>
            </a:r>
            <a:r>
              <a:rPr lang="nl-NL" dirty="0">
                <a:ea typeface="+mn-lt"/>
                <a:cs typeface="+mn-lt"/>
              </a:rPr>
              <a:t>: Mw. P.Y. Lee (Radboud MC) </a:t>
            </a:r>
          </a:p>
          <a:p>
            <a:pPr marL="1428750" lvl="1" indent="-457200"/>
            <a:r>
              <a:rPr lang="nl-NL" sz="1800" dirty="0">
                <a:solidFill>
                  <a:srgbClr val="00B0F0"/>
                </a:solidFill>
                <a:ea typeface="+mn-lt"/>
                <a:cs typeface="+mn-lt"/>
              </a:rPr>
              <a:t>Positie is vrijgekomen</a:t>
            </a:r>
          </a:p>
          <a:p>
            <a:pPr marL="971550" indent="-457200"/>
            <a:r>
              <a:rPr lang="nl-NL" u="sng" dirty="0">
                <a:ea typeface="+mn-lt"/>
                <a:cs typeface="+mn-lt"/>
              </a:rPr>
              <a:t>Werkgroep ‘Pathologie in Beeld’</a:t>
            </a:r>
            <a:r>
              <a:rPr lang="nl-NL" dirty="0">
                <a:ea typeface="+mn-lt"/>
                <a:cs typeface="+mn-lt"/>
              </a:rPr>
              <a:t>: Mw. S. </a:t>
            </a:r>
            <a:r>
              <a:rPr lang="nl-NL" dirty="0" err="1">
                <a:ea typeface="+mn-lt"/>
                <a:cs typeface="+mn-lt"/>
              </a:rPr>
              <a:t>Nugteren</a:t>
            </a:r>
            <a:r>
              <a:rPr lang="nl-NL" dirty="0">
                <a:ea typeface="+mn-lt"/>
                <a:cs typeface="+mn-lt"/>
              </a:rPr>
              <a:t> (EMC)</a:t>
            </a:r>
          </a:p>
          <a:p>
            <a:pPr marL="971550" indent="-457200"/>
            <a:r>
              <a:rPr lang="nl-NL" u="sng" dirty="0">
                <a:ea typeface="+mn-lt"/>
                <a:cs typeface="+mn-lt"/>
              </a:rPr>
              <a:t>Commissie Wetenschap en Innovatie</a:t>
            </a:r>
            <a:r>
              <a:rPr lang="nl-NL" dirty="0">
                <a:ea typeface="+mn-lt"/>
                <a:cs typeface="+mn-lt"/>
              </a:rPr>
              <a:t>: Mw. L. </a:t>
            </a:r>
            <a:r>
              <a:rPr lang="nl-NL" dirty="0" err="1">
                <a:ea typeface="+mn-lt"/>
                <a:cs typeface="+mn-lt"/>
              </a:rPr>
              <a:t>Hondelink</a:t>
            </a:r>
            <a:r>
              <a:rPr lang="nl-NL" dirty="0">
                <a:ea typeface="+mn-lt"/>
                <a:cs typeface="+mn-lt"/>
              </a:rPr>
              <a:t> (LUMC)</a:t>
            </a:r>
          </a:p>
          <a:p>
            <a:pPr marL="971550" indent="-457200"/>
            <a:r>
              <a:rPr lang="nl-NL" u="sng" dirty="0">
                <a:ea typeface="+mn-lt"/>
                <a:cs typeface="+mn-lt"/>
              </a:rPr>
              <a:t>Commissie Cytologie</a:t>
            </a:r>
            <a:r>
              <a:rPr lang="nl-NL" dirty="0">
                <a:ea typeface="+mn-lt"/>
                <a:cs typeface="+mn-lt"/>
              </a:rPr>
              <a:t>: Mw. B.M. Koomen (UMC Utrecht) </a:t>
            </a:r>
          </a:p>
          <a:p>
            <a:pPr marL="1428750" lvl="1" indent="-457200"/>
            <a:r>
              <a:rPr lang="nl-NL" sz="1800" dirty="0">
                <a:solidFill>
                  <a:srgbClr val="00B0F0"/>
                </a:solidFill>
                <a:ea typeface="+mn-lt"/>
                <a:cs typeface="+mn-lt"/>
              </a:rPr>
              <a:t>Positie is vrijgekomen</a:t>
            </a:r>
          </a:p>
          <a:p>
            <a:pPr marL="971550" lvl="1" indent="0" algn="just">
              <a:buNone/>
            </a:pPr>
            <a:endParaRPr lang="nl-NL" dirty="0">
              <a:ea typeface="+mn-lt"/>
              <a:cs typeface="+mn-lt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4F5913E-774E-4503-9F64-FF4D3638BE79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3828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EACE55-92B1-4687-BFF7-E728E7AF8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0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Jaarverslag 2023</a:t>
            </a:r>
            <a:endParaRPr lang="nl-NL" sz="2800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6413A4-F0C5-44B5-A563-1B9FA446D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440953BB-81C1-4E6D-8F7A-7F7484533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603"/>
            <a:ext cx="10515600" cy="425191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Vergaderingen: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Online: 23 januari, 20 april, 7 september, 24 oktober, 30 november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Fysiek: 9 maart, 22 juni, 12 oktober</a:t>
            </a:r>
          </a:p>
          <a:p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Algemene ledenvergadering: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13 april als onderdeel van het AIOS-programma tijden de Week van de Pathologie</a:t>
            </a:r>
          </a:p>
          <a:p>
            <a:pPr lvl="1"/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Nieuwsbrief: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Nieuwsbrief 3x 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Nieuwsbericht 2x</a:t>
            </a:r>
          </a:p>
          <a:p>
            <a:endParaRPr lang="nl-NL" dirty="0">
              <a:ea typeface="Calibri" panose="020F0502020204030204"/>
              <a:cs typeface="Calibri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4F5913E-774E-4503-9F64-FF4D3638BE79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82654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27C1A-116B-3E74-5B96-F9D847E2C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316BB5-C12B-CDDB-D108-A46C64B15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0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Jaarverslag 2023</a:t>
            </a:r>
            <a:endParaRPr lang="nl-NL" sz="2800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4E0AEDA-5DCE-0742-F989-2FF1AD2B4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E6B14FFB-6592-AD7D-3BA0-C0E54CCCA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603"/>
            <a:ext cx="10515600" cy="425191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Cursussen: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Discipline Overstijgend Onderwijs (DOO): 11 februari </a:t>
            </a:r>
            <a:r>
              <a:rPr lang="nl-NL" i="1" dirty="0">
                <a:ea typeface="Calibri" panose="020F0502020204030204"/>
                <a:cs typeface="Calibri"/>
              </a:rPr>
              <a:t>Duurzaamheid in de Zorg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Voorjaarscursus: 13 april tijdens de Week van de Pathologie </a:t>
            </a:r>
            <a:r>
              <a:rPr lang="nl-NL" i="1" dirty="0" err="1">
                <a:ea typeface="Calibri" panose="020F0502020204030204"/>
                <a:cs typeface="Calibri"/>
              </a:rPr>
              <a:t>Dentogene</a:t>
            </a:r>
            <a:r>
              <a:rPr lang="nl-NL" i="1" dirty="0">
                <a:ea typeface="Calibri" panose="020F0502020204030204"/>
                <a:cs typeface="Calibri"/>
              </a:rPr>
              <a:t> cysten en tumoren</a:t>
            </a:r>
            <a:r>
              <a:rPr lang="nl-NL" dirty="0">
                <a:ea typeface="Calibri" panose="020F0502020204030204"/>
                <a:cs typeface="Calibri"/>
              </a:rPr>
              <a:t> en </a:t>
            </a:r>
            <a:r>
              <a:rPr lang="nl-NL" i="1" dirty="0">
                <a:ea typeface="Calibri" panose="020F0502020204030204"/>
                <a:cs typeface="Calibri"/>
              </a:rPr>
              <a:t>Hoofd-hals cytologie</a:t>
            </a:r>
            <a:r>
              <a:rPr lang="nl-NL" dirty="0">
                <a:ea typeface="Calibri" panose="020F0502020204030204"/>
                <a:cs typeface="Calibri"/>
              </a:rPr>
              <a:t> </a:t>
            </a:r>
          </a:p>
          <a:p>
            <a:pPr lvl="1"/>
            <a:r>
              <a:rPr lang="nl-NL" dirty="0" err="1">
                <a:ea typeface="Calibri" panose="020F0502020204030204"/>
                <a:cs typeface="Calibri"/>
              </a:rPr>
              <a:t>Najaarscursus</a:t>
            </a:r>
            <a:r>
              <a:rPr lang="nl-NL" dirty="0">
                <a:ea typeface="Calibri" panose="020F0502020204030204"/>
                <a:cs typeface="Calibri"/>
              </a:rPr>
              <a:t>: 4 november </a:t>
            </a:r>
            <a:r>
              <a:rPr lang="nl-NL" i="1" dirty="0">
                <a:ea typeface="Calibri" panose="020F0502020204030204"/>
                <a:cs typeface="Calibri"/>
              </a:rPr>
              <a:t>Small blue </a:t>
            </a:r>
            <a:r>
              <a:rPr lang="nl-NL" i="1" dirty="0" err="1">
                <a:ea typeface="Calibri" panose="020F0502020204030204"/>
                <a:cs typeface="Calibri"/>
              </a:rPr>
              <a:t>round</a:t>
            </a:r>
            <a:r>
              <a:rPr lang="nl-NL" i="1" dirty="0">
                <a:ea typeface="Calibri" panose="020F0502020204030204"/>
                <a:cs typeface="Calibri"/>
              </a:rPr>
              <a:t> </a:t>
            </a:r>
            <a:r>
              <a:rPr lang="nl-NL" i="1" dirty="0" err="1">
                <a:ea typeface="Calibri" panose="020F0502020204030204"/>
                <a:cs typeface="Calibri"/>
              </a:rPr>
              <a:t>cell</a:t>
            </a:r>
            <a:r>
              <a:rPr lang="nl-NL" i="1" dirty="0">
                <a:ea typeface="Calibri" panose="020F0502020204030204"/>
                <a:cs typeface="Calibri"/>
              </a:rPr>
              <a:t> tumoren </a:t>
            </a:r>
            <a:r>
              <a:rPr lang="nl-NL" dirty="0">
                <a:ea typeface="Calibri" panose="020F0502020204030204"/>
                <a:cs typeface="Calibri"/>
              </a:rPr>
              <a:t>(omtrent kinderoncologie en hoofd-</a:t>
            </a:r>
            <a:r>
              <a:rPr lang="nl-NL" dirty="0" err="1">
                <a:ea typeface="Calibri" panose="020F0502020204030204"/>
                <a:cs typeface="Calibri"/>
              </a:rPr>
              <a:t>halspathologie</a:t>
            </a:r>
            <a:r>
              <a:rPr lang="nl-NL" dirty="0">
                <a:ea typeface="Calibri" panose="020F0502020204030204"/>
                <a:cs typeface="Calibri"/>
              </a:rPr>
              <a:t>)</a:t>
            </a:r>
          </a:p>
          <a:p>
            <a:pPr marL="457200" lvl="1" indent="0">
              <a:buNone/>
            </a:pPr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AE56E13-4F41-BD70-F2EB-0959EB6B597D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0461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CAA68-6D9B-4FC3-AD26-E517DF252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3B5EF1-6956-7A8A-8434-259806F1D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0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Jaarverslag 2023</a:t>
            </a:r>
            <a:endParaRPr lang="nl-NL" sz="2800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A1666AF-B285-0CF0-02CB-D62795707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DE508D48-C58C-8560-8CCA-6C20CCC74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603"/>
            <a:ext cx="10515600" cy="425191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Beleid: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Actieve bijdrage en monitoring nieuwe opleidingsplan i.s.m. </a:t>
            </a:r>
            <a:r>
              <a:rPr lang="nl-NL" dirty="0" err="1">
                <a:ea typeface="Calibri" panose="020F0502020204030204"/>
                <a:cs typeface="Calibri"/>
              </a:rPr>
              <a:t>Concilium</a:t>
            </a:r>
            <a:r>
              <a:rPr lang="nl-NL" dirty="0">
                <a:ea typeface="Calibri" panose="020F0502020204030204"/>
                <a:cs typeface="Calibri"/>
              </a:rPr>
              <a:t> </a:t>
            </a:r>
            <a:r>
              <a:rPr lang="nl-NL" dirty="0" err="1">
                <a:ea typeface="Calibri" panose="020F0502020204030204"/>
                <a:cs typeface="Calibri"/>
              </a:rPr>
              <a:t>Pathologicum</a:t>
            </a:r>
            <a:endParaRPr lang="nl-NL" dirty="0">
              <a:ea typeface="Calibri" panose="020F0502020204030204"/>
              <a:cs typeface="Calibri"/>
            </a:endParaRP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Periodiek Overleg met de NVVP op 21 maart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Organisatie van de eerste gecombineerde Voorjaarscursus met de organisatie van de Week van de Pathologie op 13 april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Ondertekening brandbrief DJS aan Stichting BOLS omtrent de verdeling van de opleidingsplaatsen o.b.v. </a:t>
            </a:r>
            <a:r>
              <a:rPr lang="nl-NL" dirty="0" err="1">
                <a:ea typeface="Calibri" panose="020F0502020204030204"/>
                <a:cs typeface="Calibri"/>
              </a:rPr>
              <a:t>adherentie</a:t>
            </a:r>
            <a:endParaRPr lang="nl-NL" dirty="0">
              <a:ea typeface="Calibri" panose="020F0502020204030204"/>
              <a:cs typeface="Calibri"/>
            </a:endParaRP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Deelname afgevaardigden aan de NVVP-</a:t>
            </a:r>
            <a:r>
              <a:rPr lang="nl-NL" dirty="0" err="1">
                <a:ea typeface="Calibri" panose="020F0502020204030204"/>
                <a:cs typeface="Calibri"/>
              </a:rPr>
              <a:t>beleidsdag</a:t>
            </a:r>
            <a:r>
              <a:rPr lang="nl-NL" dirty="0">
                <a:ea typeface="Calibri" panose="020F0502020204030204"/>
                <a:cs typeface="Calibri"/>
              </a:rPr>
              <a:t> op 19 september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Doorlopende inventarisatie jonge klaren voor de Commissie Beroepsbelangen</a:t>
            </a:r>
          </a:p>
          <a:p>
            <a:pPr marL="457200" lvl="1" indent="0">
              <a:buNone/>
            </a:pPr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CDA2082-8A3D-C988-4E41-5B2589CE2B9C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75602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FDFBD-96E7-1ACD-624F-E930BA1E8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41AA37-3A96-EC20-D99D-FEB23B664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0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Jaarverslag 2023</a:t>
            </a:r>
            <a:endParaRPr lang="nl-NL" sz="2800" dirty="0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FCA645A-C9B8-BB16-C4DB-8A54CC3255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168" y="6092664"/>
            <a:ext cx="4507832" cy="765336"/>
          </a:xfrm>
          <a:prstGeom prst="rect">
            <a:avLst/>
          </a:prstGeom>
        </p:spPr>
      </p:pic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98D6CA6B-0C80-702B-AA72-235CF19D4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603"/>
            <a:ext cx="10515600" cy="425191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  <a:p>
            <a:r>
              <a:rPr lang="nl-NL" dirty="0">
                <a:ea typeface="Calibri" panose="020F0502020204030204"/>
                <a:cs typeface="Calibri"/>
              </a:rPr>
              <a:t>Overige activiteiten: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Deelname </a:t>
            </a:r>
            <a:r>
              <a:rPr lang="nl-NL" dirty="0" err="1">
                <a:ea typeface="Calibri" panose="020F0502020204030204"/>
                <a:cs typeface="Calibri"/>
              </a:rPr>
              <a:t>Teamdag</a:t>
            </a:r>
            <a:r>
              <a:rPr lang="nl-NL" dirty="0">
                <a:ea typeface="Calibri" panose="020F0502020204030204"/>
                <a:cs typeface="Calibri"/>
              </a:rPr>
              <a:t> Junior Besturen van De Jonge Specialist op 9 juni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Aanspreekpunt delegatie AIOS in de landelijke visitatiecommissie</a:t>
            </a:r>
          </a:p>
          <a:p>
            <a:pPr lvl="1"/>
            <a:r>
              <a:rPr lang="nl-NL" dirty="0">
                <a:ea typeface="Calibri" panose="020F0502020204030204"/>
                <a:cs typeface="Calibri"/>
              </a:rPr>
              <a:t>Aanspreekpunt delegatie AIOS op jaarlijkse coassistentencongres</a:t>
            </a:r>
          </a:p>
          <a:p>
            <a:pPr lvl="1"/>
            <a:r>
              <a:rPr lang="en-US" sz="2400" dirty="0" err="1">
                <a:ea typeface="+mn-lt"/>
                <a:cs typeface="+mn-lt"/>
              </a:rPr>
              <a:t>Invulling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gegeven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aan</a:t>
            </a:r>
            <a:r>
              <a:rPr lang="en-US" sz="2400" dirty="0">
                <a:ea typeface="+mn-lt"/>
                <a:cs typeface="+mn-lt"/>
              </a:rPr>
              <a:t> het ‘AIOS </a:t>
            </a:r>
            <a:r>
              <a:rPr lang="en-US" sz="2400" dirty="0" err="1">
                <a:ea typeface="+mn-lt"/>
                <a:cs typeface="+mn-lt"/>
              </a:rPr>
              <a:t>hoekje</a:t>
            </a:r>
            <a:r>
              <a:rPr lang="en-US" sz="2400" dirty="0">
                <a:ea typeface="+mn-lt"/>
                <a:cs typeface="+mn-lt"/>
              </a:rPr>
              <a:t>’ in de NVVP magazines</a:t>
            </a:r>
          </a:p>
          <a:p>
            <a:pPr marL="457200" lvl="1" indent="0">
              <a:buNone/>
            </a:pPr>
            <a:endParaRPr lang="nl-NL" dirty="0">
              <a:ea typeface="Calibri" panose="020F0502020204030204"/>
              <a:cs typeface="Calibri"/>
            </a:endParaRPr>
          </a:p>
          <a:p>
            <a:pPr marL="457200" lvl="1" indent="0">
              <a:buNone/>
            </a:pPr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  <a:p>
            <a:endParaRPr lang="nl-NL" dirty="0">
              <a:ea typeface="Calibri" panose="020F0502020204030204"/>
              <a:cs typeface="Calibri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F4B476C-835B-DB91-4D1A-28138FA046B2}"/>
              </a:ext>
            </a:extLst>
          </p:cNvPr>
          <p:cNvSpPr txBox="1"/>
          <p:nvPr/>
        </p:nvSpPr>
        <p:spPr>
          <a:xfrm>
            <a:off x="416983" y="6258983"/>
            <a:ext cx="31982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>
                <a:cs typeface="Segoe UI"/>
              </a:rPr>
              <a:t>Voor vragen: </a:t>
            </a:r>
            <a:r>
              <a:rPr lang="nl-NL" u="sng" dirty="0">
                <a:solidFill>
                  <a:srgbClr val="0563C1"/>
                </a:solidFill>
                <a:cs typeface="Segoe UI"/>
              </a:rPr>
              <a:t>contact@lpav.nl</a:t>
            </a: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436570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634</Words>
  <Application>Microsoft Office PowerPoint</Application>
  <PresentationFormat>Widescreen</PresentationFormat>
  <Paragraphs>138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Kantoorthema</vt:lpstr>
      <vt:lpstr>Kantoorthema</vt:lpstr>
      <vt:lpstr>Algemene Leden Vergadering</vt:lpstr>
      <vt:lpstr>Agenda</vt:lpstr>
      <vt:lpstr>PowerPoint Presentation</vt:lpstr>
      <vt:lpstr>We bedanken de volgende  oud-bestuursleden voor hun inzet</vt:lpstr>
      <vt:lpstr>Jaarverslag 2023 Afvaardigingen</vt:lpstr>
      <vt:lpstr>Jaarverslag 2023</vt:lpstr>
      <vt:lpstr>Jaarverslag 2023</vt:lpstr>
      <vt:lpstr>Jaarverslag 2023</vt:lpstr>
      <vt:lpstr>Jaarverslag 2023</vt:lpstr>
      <vt:lpstr>Financieel overzicht 2023 </vt:lpstr>
      <vt:lpstr>Financieel overzicht 2023 - Balans</vt:lpstr>
      <vt:lpstr>Financieel overzicht 2023 - Toelichting</vt:lpstr>
      <vt:lpstr>Beleid voor 2024</vt:lpstr>
      <vt:lpstr>Rondvraag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Algemene Leden Vergadering</dc:title>
  <dc:creator>Kleijn, TG (path)</dc:creator>
  <cp:lastModifiedBy>Jong, G. de (Greta)</cp:lastModifiedBy>
  <cp:revision>609</cp:revision>
  <dcterms:created xsi:type="dcterms:W3CDTF">2021-03-26T11:48:23Z</dcterms:created>
  <dcterms:modified xsi:type="dcterms:W3CDTF">2024-04-09T11:20:12Z</dcterms:modified>
</cp:coreProperties>
</file>